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8" r:id="rId24"/>
    <p:sldId id="317" r:id="rId2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FF"/>
    <a:srgbClr val="800080"/>
    <a:srgbClr val="99CC00"/>
    <a:srgbClr val="3366FF"/>
    <a:srgbClr val="FF99CC"/>
    <a:srgbClr val="FF99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0" autoAdjust="0"/>
    <p:restoredTop sz="93859" autoAdjust="0"/>
  </p:normalViewPr>
  <p:slideViewPr>
    <p:cSldViewPr>
      <p:cViewPr varScale="1">
        <p:scale>
          <a:sx n="66" d="100"/>
          <a:sy n="66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1" smtClean="0"/>
            </a:lvl1pPr>
          </a:lstStyle>
          <a:p>
            <a:pPr>
              <a:defRPr/>
            </a:pPr>
            <a:fld id="{81C90A07-15C4-487D-8E2A-ADB68269F764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1" smtClean="0"/>
            </a:lvl1pPr>
          </a:lstStyle>
          <a:p>
            <a:pPr>
              <a:defRPr/>
            </a:pPr>
            <a:fld id="{FEC05877-C25C-4C45-B92D-D43B6E2C6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36B71B4C-C534-4BC1-87EA-F2BB4B82DB3F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043684AD-2B13-41FF-99E8-8DAFC950F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700" name="Дата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359917F-EE3C-47A4-9F72-8407CB668B03}" type="datetime1">
              <a:rPr lang="ru-RU"/>
              <a:pPr/>
              <a:t>18.02.2016</a:t>
            </a:fld>
            <a:endParaRPr lang="ru-RU"/>
          </a:p>
        </p:txBody>
      </p:sp>
      <p:sp>
        <p:nvSpPr>
          <p:cNvPr id="29701" name="Нижний колонтитул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ru-RU"/>
          </a:p>
        </p:txBody>
      </p:sp>
      <p:sp>
        <p:nvSpPr>
          <p:cNvPr id="29702" name="Номер слайда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B73D17-BE9A-44C1-BD57-715C4439AA58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425FF-CF12-4A6A-91B9-BFE611231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E312E-DDC8-496B-B369-B4188C0FF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83E04-31A2-4A2B-9342-12817BA47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DDAE4-A94B-43D7-A7E1-64C21193E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9934F-6736-4FF3-9787-FCB937C82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29DCA-65A5-4935-B900-04D21A7AE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162C5-CDB3-4D8A-B3E1-B1E3577F9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6F5E1-1829-4F30-9649-03ECC2B6C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6D09B-8D54-4729-8AC2-CE733EB70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FF46A-00FF-4EC1-A647-BAD541EF8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B8995-E984-42C5-A0B9-1A690C9F2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66FF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r>
              <a:rPr lang="ru-RU"/>
              <a:t>Ломскова Людмила Владимировна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03E06480-68DC-4EFB-8F15-9CA612055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7%D0%B5%D1%80%D0%BD%D0%BE%D0%BC%D0%BE%D1%80%D1%81%D0%BA%D0%BE%D0%B5_%D0%BA%D0%B0%D0%B7%D0%B0%D1%87%D1%8C%D0%B5_%D0%B2%D0%BE%D0%B9%D1%81%D0%BA%D0%B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43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ru.wikipedia.org/wiki/%D0%90%D0%B4%D0%BC%D0%B8%D1%80%D0%B0%D0%BB" TargetMode="External"/><Relationship Id="rId2" Type="http://schemas.openxmlformats.org/officeDocument/2006/relationships/hyperlink" Target="http://upload.wikimedia.org/wikipedia/commons/5/5f/%D0%9C%D0%B8%D1%85%D0%B0%D0%B8%D0%BB_%D0%9F%D0%B5%D1%82%D1%80%D0%BE%D0%B2%D0%B8%D1%87_%D0%9B%D0%B0%D0%B7%D0%B0%D1%80%D0%B5%D0%B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E%D1%80%D0%B5%D0%BF%D0%BB%D0%B0%D0%B2%D0%B0%D1%82%D0%B5%D0%BB%D1%8C" TargetMode="External"/><Relationship Id="rId5" Type="http://schemas.openxmlformats.org/officeDocument/2006/relationships/hyperlink" Target="http://ru.wikipedia.org/w/index.php?title=%D0%A4%D0%BB%D0%BE%D1%82%D0%BE%D0%B2%D0%BE%D0%B4%D0%B5%D1%86&amp;action=edit&amp;redlink=1" TargetMode="External"/><Relationship Id="rId10" Type="http://schemas.openxmlformats.org/officeDocument/2006/relationships/hyperlink" Target="http://ru.wikipedia.org/wiki/%D0%90%D0%BD%D1%82%D0%B0%D1%80%D0%BA%D1%82%D0%B8%D0%B4%D0%B0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9E%D1%80%D0%B4%D0%B5%D0%BD_%D0%A1%D0%B2%D1%8F%D1%82%D0%BE%D0%B3%D0%BE_%D0%93%D0%B5%D0%BE%D1%80%D0%B3%D0%B8%D1%8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179388" y="0"/>
            <a:ext cx="8856662" cy="6858000"/>
            <a:chOff x="113" y="164"/>
            <a:chExt cx="4762" cy="3765"/>
          </a:xfrm>
        </p:grpSpPr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>
              <a:off x="113" y="164"/>
              <a:ext cx="4762" cy="3765"/>
            </a:xfrm>
            <a:prstGeom prst="roundRect">
              <a:avLst>
                <a:gd name="adj" fmla="val 1681"/>
              </a:avLst>
            </a:prstGeom>
            <a:gradFill rotWithShape="1">
              <a:gsLst>
                <a:gs pos="0">
                  <a:srgbClr val="00CC66">
                    <a:alpha val="60999"/>
                  </a:srgbClr>
                </a:gs>
                <a:gs pos="100000">
                  <a:srgbClr val="339933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007A3D"/>
              </a:prstShdw>
            </a:effectLst>
          </p:spPr>
          <p:txBody>
            <a:bodyPr wrap="none" anchor="ctr"/>
            <a:lstStyle/>
            <a:p>
              <a:pPr algn="l"/>
              <a:endParaRPr lang="ru-RU" sz="1700"/>
            </a:p>
          </p:txBody>
        </p:sp>
        <p:sp useBgFill="1"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158" y="210"/>
              <a:ext cx="4666" cy="3668"/>
            </a:xfrm>
            <a:prstGeom prst="roundRect">
              <a:avLst>
                <a:gd name="adj" fmla="val 1454"/>
              </a:avLst>
            </a:prstGeom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007A3D"/>
              </a:prstShdw>
            </a:effectLst>
          </p:spPr>
          <p:txBody>
            <a:bodyPr wrap="none" anchor="ctr"/>
            <a:lstStyle/>
            <a:p>
              <a:endParaRPr lang="ru-RU" sz="3600" b="1">
                <a:solidFill>
                  <a:srgbClr val="FF33BB"/>
                </a:solidFill>
              </a:endParaRPr>
            </a:p>
          </p:txBody>
        </p:sp>
      </p:grpSp>
      <p:sp>
        <p:nvSpPr>
          <p:cNvPr id="2052" name="Rectangle 24"/>
          <p:cNvSpPr>
            <a:spLocks noChangeArrowheads="1"/>
          </p:cNvSpPr>
          <p:nvPr/>
        </p:nvSpPr>
        <p:spPr bwMode="auto">
          <a:xfrm>
            <a:off x="250825" y="1916832"/>
            <a:ext cx="864076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006600"/>
                </a:solidFill>
              </a:rPr>
              <a:t>Выдающиеся личности в истории Кубани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604963" y="119063"/>
            <a:ext cx="5589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Щербина Федор Андреевич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148263" y="1557338"/>
            <a:ext cx="324008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Основоположник русской бюджетной статистики, краевед. Родился в станице Новодеревянковской.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Автор «Истории Кубанского войска».</a:t>
            </a:r>
          </a:p>
        </p:txBody>
      </p:sp>
      <p:pic>
        <p:nvPicPr>
          <p:cNvPr id="63497" name="Picture 9" descr="Sherbin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1412875"/>
            <a:ext cx="3586162" cy="381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971550" y="188913"/>
            <a:ext cx="717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Фелицын Евгений Дмитриевич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539750" y="2060575"/>
            <a:ext cx="381635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Историк.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Составил карты Екатеринодара и Новороссийска, исторические карты Темрюка.</a:t>
            </a:r>
          </a:p>
        </p:txBody>
      </p:sp>
      <p:pic>
        <p:nvPicPr>
          <p:cNvPr id="64519" name="Picture 7" descr="felicy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263" y="1557338"/>
            <a:ext cx="2903537" cy="360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827088" y="0"/>
            <a:ext cx="7418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4000" b="1">
                <a:latin typeface="Comic Sans MS" pitchFamily="66" charset="0"/>
              </a:rPr>
              <a:t>Кропоткин Петр Алексеевич</a:t>
            </a:r>
          </a:p>
        </p:txBody>
      </p:sp>
      <p:pic>
        <p:nvPicPr>
          <p:cNvPr id="65542" name="Picture 6" descr="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196975"/>
            <a:ext cx="3552825" cy="4873625"/>
          </a:xfrm>
          <a:prstGeom prst="rect">
            <a:avLst/>
          </a:prstGeom>
          <a:noFill/>
        </p:spPr>
      </p:pic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4572000" y="2708275"/>
            <a:ext cx="3744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Географ, геолог, автор работ по теории анархизма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79388" y="188913"/>
            <a:ext cx="8702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Лукьяненко Павел Пантелеймонович</a:t>
            </a:r>
          </a:p>
        </p:txBody>
      </p:sp>
      <p:pic>
        <p:nvPicPr>
          <p:cNvPr id="66566" name="Picture 6" descr="Lukjanenk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1052513"/>
            <a:ext cx="4048125" cy="5400675"/>
          </a:xfrm>
          <a:prstGeom prst="rect">
            <a:avLst/>
          </a:prstGeom>
          <a:noFill/>
        </p:spPr>
      </p:pic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95288" y="2420938"/>
            <a:ext cx="3960812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Учёный – селекционер. Выводил новые сорта пшеницы.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 До войны работал в  ст. Кореновской.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95288" y="188913"/>
            <a:ext cx="8335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4000" b="1">
                <a:latin typeface="Comic Sans MS" pitchFamily="66" charset="0"/>
              </a:rPr>
              <a:t>Пустовойт Василий Степанович</a:t>
            </a:r>
          </a:p>
        </p:txBody>
      </p:sp>
      <p:pic>
        <p:nvPicPr>
          <p:cNvPr id="67590" name="Picture 6" descr="Pustovoy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908050"/>
            <a:ext cx="4110038" cy="5616575"/>
          </a:xfrm>
          <a:prstGeom prst="rect">
            <a:avLst/>
          </a:prstGeom>
          <a:noFill/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716463" y="1773238"/>
            <a:ext cx="442753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Учёный – селекционер.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Выводил новые сорта подсолнечника.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025525" y="69850"/>
            <a:ext cx="7051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Нестеров Михаил Васильевич</a:t>
            </a:r>
          </a:p>
        </p:txBody>
      </p:sp>
      <p:pic>
        <p:nvPicPr>
          <p:cNvPr id="68614" name="Picture 6" descr="640520640_tonne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46625" y="692150"/>
            <a:ext cx="4051300" cy="5400675"/>
          </a:xfrm>
          <a:prstGeom prst="rect">
            <a:avLst/>
          </a:prstGeom>
          <a:noFill/>
        </p:spPr>
      </p:pic>
      <p:pic>
        <p:nvPicPr>
          <p:cNvPr id="68616" name="Picture 8" descr="097ed56d677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765175"/>
            <a:ext cx="2314575" cy="2951163"/>
          </a:xfrm>
          <a:prstGeom prst="rect">
            <a:avLst/>
          </a:prstGeom>
          <a:noFill/>
        </p:spPr>
      </p:pic>
      <p:pic>
        <p:nvPicPr>
          <p:cNvPr id="68618" name="Picture 10" descr="image00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150" y="3213100"/>
            <a:ext cx="2754313" cy="345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1041400" y="-25400"/>
            <a:ext cx="7086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Мейерхольд Всеволод Эмильевич</a:t>
            </a:r>
          </a:p>
        </p:txBody>
      </p:sp>
      <p:pic>
        <p:nvPicPr>
          <p:cNvPr id="69638" name="Picture 6" descr="meyerhol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620713"/>
            <a:ext cx="5095875" cy="5926137"/>
          </a:xfrm>
          <a:prstGeom prst="rect">
            <a:avLst/>
          </a:prstGeom>
          <a:noFill/>
        </p:spPr>
      </p:pic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5580063" y="981075"/>
            <a:ext cx="3384550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Режиссёр, актёр, педагог.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Работал в Новороссийске, организовал несколько театральных групп.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900113" y="115888"/>
            <a:ext cx="7210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Пономаренко Григорий Фёдорович</a:t>
            </a:r>
          </a:p>
        </p:txBody>
      </p:sp>
      <p:pic>
        <p:nvPicPr>
          <p:cNvPr id="70662" name="Picture 6" descr="ponomarenk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052513"/>
            <a:ext cx="2986087" cy="4537075"/>
          </a:xfrm>
          <a:prstGeom prst="rect">
            <a:avLst/>
          </a:prstGeom>
          <a:noFill/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716463" y="1557338"/>
            <a:ext cx="3671887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Композитор.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Жил и работал в Краснодаре. Автор более 200 песен о кубанской земле.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539750" y="188913"/>
            <a:ext cx="7904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/>
              <a:t>Запашный Мстислав Михайлович</a:t>
            </a:r>
          </a:p>
        </p:txBody>
      </p:sp>
      <p:pic>
        <p:nvPicPr>
          <p:cNvPr id="71686" name="Picture 6" descr="%D0%9C%D1%81%D1%82%D0%B8%D1%81%D0%BB%D0%B0%D0%B2_%D0%97%D0%B0%D0%BF%D0%B0%D1%88%D0%BD%D1%8B%D0%B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1916113"/>
            <a:ext cx="3233737" cy="4752975"/>
          </a:xfrm>
          <a:prstGeom prst="rect">
            <a:avLst/>
          </a:prstGeom>
          <a:noFill/>
        </p:spPr>
      </p:pic>
      <p:pic>
        <p:nvPicPr>
          <p:cNvPr id="71688" name="Picture 8" descr="18242203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2133600"/>
            <a:ext cx="4537075" cy="4537075"/>
          </a:xfrm>
          <a:prstGeom prst="rect">
            <a:avLst/>
          </a:prstGeom>
          <a:noFill/>
        </p:spPr>
      </p:pic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468313" y="908050"/>
            <a:ext cx="8064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Артист цирка, директор и бывший руководитель Сочинского цирка.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1042988" y="0"/>
            <a:ext cx="7099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Крамник Владимир Борисович</a:t>
            </a:r>
          </a:p>
        </p:txBody>
      </p:sp>
      <p:pic>
        <p:nvPicPr>
          <p:cNvPr id="72710" name="Picture 6" descr="2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692150"/>
            <a:ext cx="5759450" cy="3800475"/>
          </a:xfrm>
          <a:prstGeom prst="rect">
            <a:avLst/>
          </a:prstGeom>
          <a:noFill/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827088" y="5013325"/>
            <a:ext cx="75612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Шахматист. Международный гроссмейстер. Родился в Туапсе.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808038" y="1301750"/>
            <a:ext cx="18415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endParaRPr lang="ru-RU" sz="1700"/>
          </a:p>
        </p:txBody>
      </p:sp>
      <p:sp>
        <p:nvSpPr>
          <p:cNvPr id="3076" name="Номер слайда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7E7B05-040F-46CC-A89E-B5CFBA9E186C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042988" y="115888"/>
            <a:ext cx="6696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800080"/>
                </a:solidFill>
                <a:latin typeface="Comic Sans MS" pitchFamily="66" charset="0"/>
              </a:rPr>
              <a:t>Цели урока: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0" y="1484313"/>
            <a:ext cx="914400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3200" b="1"/>
              <a:t> Познакомить учащихся с выдающимися личностями в истории Кубани.</a:t>
            </a:r>
          </a:p>
          <a:p>
            <a:pPr>
              <a:buFontTx/>
              <a:buBlip>
                <a:blip r:embed="rId2"/>
              </a:buBlip>
            </a:pPr>
            <a:endParaRPr lang="ru-RU" sz="3200" b="1"/>
          </a:p>
          <a:p>
            <a:pPr>
              <a:buFontTx/>
              <a:buBlip>
                <a:blip r:embed="rId2"/>
              </a:buBlip>
            </a:pPr>
            <a:r>
              <a:rPr lang="ru-RU" sz="3200" b="1"/>
              <a:t> Развивать умение пользоваться справочной, энциклопедической литературой.</a:t>
            </a:r>
          </a:p>
          <a:p>
            <a:endParaRPr lang="ru-RU" sz="3200" b="1"/>
          </a:p>
          <a:p>
            <a:pPr>
              <a:buFontTx/>
              <a:buBlip>
                <a:blip r:embed="rId2"/>
              </a:buBlip>
            </a:pPr>
            <a:r>
              <a:rPr lang="ru-RU" sz="3200" b="1"/>
              <a:t> Воспитывать чувство гордости за свой край, уважение к его жителям.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179388" y="115888"/>
            <a:ext cx="8770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Кафельников Евгений Александрович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867400" y="1700213"/>
            <a:ext cx="27352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Теннисист. Родился в </a:t>
            </a:r>
            <a:r>
              <a:rPr lang="en-US" sz="2400" b="1"/>
              <a:t>C</a:t>
            </a:r>
            <a:r>
              <a:rPr lang="ru-RU" sz="2400" b="1"/>
              <a:t>очи.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Выиграл Открытые чемпионаты Франции, Австралии.</a:t>
            </a:r>
          </a:p>
        </p:txBody>
      </p:sp>
      <p:pic>
        <p:nvPicPr>
          <p:cNvPr id="73735" name="Picture 7" descr="kafelnikov_evg_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1052513"/>
            <a:ext cx="3944937" cy="5148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3276600" y="260350"/>
            <a:ext cx="272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/>
              <a:t>Кузовлёв Анатолий Тихонович</a:t>
            </a:r>
          </a:p>
        </p:txBody>
      </p:sp>
      <p:pic>
        <p:nvPicPr>
          <p:cNvPr id="74758" name="Picture 6" descr="429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844675"/>
            <a:ext cx="2760662" cy="3313113"/>
          </a:xfrm>
          <a:prstGeom prst="rect">
            <a:avLst/>
          </a:prstGeom>
          <a:noFill/>
        </p:spPr>
      </p:pic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4140200" y="1773238"/>
            <a:ext cx="446405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Организатор сельского производства. 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30 лет возглавлял одно из самых крупных акционерных агропромышленных предприятий Кубани «Колос».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1258888" y="188913"/>
            <a:ext cx="6769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sz="3600" b="1">
                <a:latin typeface="Comic Sans MS" pitchFamily="66" charset="0"/>
              </a:rPr>
              <a:t>Клепиков Михаил Иванович</a:t>
            </a:r>
          </a:p>
        </p:txBody>
      </p:sp>
      <p:pic>
        <p:nvPicPr>
          <p:cNvPr id="75782" name="Picture 6" descr="klepikov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557338"/>
            <a:ext cx="3213100" cy="4657725"/>
          </a:xfrm>
          <a:prstGeom prst="rect">
            <a:avLst/>
          </a:prstGeom>
          <a:noFill/>
        </p:spPr>
      </p:pic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4643438" y="2060575"/>
            <a:ext cx="410527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Новатор сельскохозяйственного производства. 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Жил и работал в Усть-Лабинске.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Picture 3" descr="ГОЛОВЧЕНК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1341438"/>
            <a:ext cx="3817937" cy="45354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0" y="79375"/>
            <a:ext cx="9144000" cy="1033463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200" b="1">
                <a:latin typeface="Verdana" pitchFamily="34" charset="0"/>
              </a:rPr>
              <a:t>Головченко Василий Иванович</a:t>
            </a:r>
            <a:r>
              <a:rPr lang="ru-RU" sz="1200" b="1"/>
              <a:t> родился в ст. Старотитаровской 23 апреля 1920 года в казачьей семье. На фронт ушёл добровольно. За мужество и героизм ему присвоено звание Героя Советского Союза, а за самоотверженный труд на кубанских полях получил Звезду Героя Социалистического труда. Многие годы являлся директором совхоза «Азовский».</a:t>
            </a:r>
          </a:p>
          <a:p>
            <a:pPr algn="l"/>
            <a:r>
              <a:rPr lang="ru-RU" sz="1200" b="1"/>
              <a:t>Бронзовый бюст Героя установлен в ст. Старотитаровской.</a:t>
            </a:r>
            <a:r>
              <a:rPr lang="ru-RU" sz="1200"/>
              <a:t> 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252413" y="1108075"/>
            <a:ext cx="493077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1800"/>
              <a:t>У моря дом, на краешке России,                                                                                                        Где, может быть, ты не бывал вовек,                                                                                                             Живет простой, поистине красивый,                                                                                                       Застенчивый немного человек. </a:t>
            </a:r>
          </a:p>
          <a:p>
            <a:pPr algn="l"/>
            <a:r>
              <a:rPr lang="ru-RU" sz="1800"/>
              <a:t>                                                                                                                   Он знает жизнь совсем не  понаслышке.                                                                                                              Держал в руках он вражеский снаряд.                                                                                                                       И про войну читал не просто в книжке .                                                                                                                                      Не раз ходил он в боевой наряд.  </a:t>
            </a:r>
          </a:p>
          <a:p>
            <a:pPr algn="l"/>
            <a:r>
              <a:rPr lang="ru-RU" sz="1800"/>
              <a:t>                                                                                                                                   И был всегда он на переднем крае,                                                                                                            Под градом пуль бывал и тут, и там...                                                                                              Как будто в игры жесткие играя,                                                                                                                 Злодейка - смерть гонялась по пятам.  </a:t>
            </a:r>
          </a:p>
          <a:p>
            <a:pPr algn="l"/>
            <a:r>
              <a:rPr lang="ru-RU" sz="1800"/>
              <a:t>                                                                                            Но вот прошли те годы лихолетья.                                                                                                                          И страшный монстр умчался стороной.                                                                                                               И, может быть, пройдут года, столетья,                                             </a:t>
            </a:r>
          </a:p>
          <a:p>
            <a:pPr algn="l"/>
            <a:r>
              <a:rPr lang="ru-RU" sz="1800"/>
              <a:t>Но не забыть Дунай и страшный бой...</a:t>
            </a:r>
          </a:p>
          <a:p>
            <a:pPr algn="l"/>
            <a:endParaRPr lang="ru-RU" sz="1800"/>
          </a:p>
        </p:txBody>
      </p:sp>
      <p:pic>
        <p:nvPicPr>
          <p:cNvPr id="77830" name="Picture 7" descr="з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7900" y="1341438"/>
            <a:ext cx="5984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395288" y="1268413"/>
            <a:ext cx="4608512" cy="462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sz="1800"/>
              <a:t>И вот он дома, на родной Тамани.                                                                                                              Ему привычно так держать штурвал.                                                                                                                За этот хлеб, за виноград Кубани                                                                                                              Он много лет когда-то воевал.  </a:t>
            </a:r>
          </a:p>
          <a:p>
            <a:r>
              <a:rPr lang="ru-RU" sz="1800"/>
              <a:t>                                                                                                  Вот и сейчас, расправив свои плечи,                                                                                                            Спешит в поля, окинув взором ширь.                                                                               Зажгите звезды, праздничные свечи:                                                                                                     Идет крестьянский чудо-богатырь.   </a:t>
            </a:r>
          </a:p>
          <a:p>
            <a:r>
              <a:rPr lang="ru-RU" sz="1800"/>
              <a:t>                                                                                                                     В его глазах - простор кубанской сини,                                                                                                   Во взгляде скромном - дедовская честь.                                                                                               Спасибо Вам, Головченко Василий,                                                                                                                        За то, что Вы такой, какой Вы есть!</a:t>
            </a:r>
          </a:p>
          <a:p>
            <a:r>
              <a:rPr lang="ru-RU" sz="1800"/>
              <a:t>                                      В.Д. Новикова</a:t>
            </a:r>
          </a:p>
          <a:p>
            <a:pPr>
              <a:spcBef>
                <a:spcPct val="50000"/>
              </a:spcBef>
            </a:pPr>
            <a:endParaRPr lang="ru-RU" sz="1800"/>
          </a:p>
        </p:txBody>
      </p:sp>
      <p:pic>
        <p:nvPicPr>
          <p:cNvPr id="76805" name="Picture 5" descr="Головч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725" y="1125538"/>
            <a:ext cx="3567113" cy="46085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598613" y="6092825"/>
            <a:ext cx="5856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ru-RU" sz="3200" b="1"/>
              <a:t>Чепега Захарий Алексеевич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995738" y="333375"/>
            <a:ext cx="514826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В начале июля 1788 г.                Г. А. Потемкин издал указ о назначении нового атамана: «По храбрости и усердию к порядку и по желанию войска верных казаков определяется атаманом кошевым Харитон (то есть Захарий) Чепега. Объявляю о сем всему войску, предписываю надлежащим образом его почитать и повиноваться». В знак уважения фельдмаршал подарил Чепеге дорогую саблю.</a:t>
            </a:r>
            <a:r>
              <a:rPr lang="ru-RU"/>
              <a:t> </a:t>
            </a:r>
          </a:p>
        </p:txBody>
      </p:sp>
      <p:pic>
        <p:nvPicPr>
          <p:cNvPr id="56328" name="Picture 8" descr="img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620713"/>
            <a:ext cx="3913187" cy="4824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3743325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/>
              <a:t>Антон Андреевич Головатый</a:t>
            </a:r>
            <a:r>
              <a:rPr lang="ru-RU" sz="3200" i="1"/>
              <a:t> -казачий атаман, войсковой судья, один из основателей </a:t>
            </a:r>
            <a:r>
              <a:rPr lang="ru-RU" sz="3200" b="1" i="1">
                <a:solidFill>
                  <a:srgbClr val="800080"/>
                </a:solidFill>
                <a:hlinkClick r:id="rId2" tooltip="Черноморское казачье войско"/>
              </a:rPr>
              <a:t>Черноморского казачьего войска</a:t>
            </a:r>
            <a:r>
              <a:rPr lang="ru-RU" sz="2400" i="1"/>
              <a:t> </a:t>
            </a:r>
          </a:p>
        </p:txBody>
      </p:sp>
      <p:pic>
        <p:nvPicPr>
          <p:cNvPr id="57350" name="Picture 6" descr="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25913" y="188913"/>
            <a:ext cx="4789487" cy="6119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5" name="Picture 7" descr="b09b60a8366bd1323346bbd782cd95f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4388" y="260350"/>
            <a:ext cx="1700212" cy="1477963"/>
          </a:xfrm>
          <a:prstGeom prst="rect">
            <a:avLst/>
          </a:prstGeom>
          <a:noFill/>
        </p:spPr>
      </p:pic>
      <p:pic>
        <p:nvPicPr>
          <p:cNvPr id="58376" name="Picture 8" descr="памятник казакам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1700213"/>
            <a:ext cx="7272338" cy="4846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900113" y="5303838"/>
            <a:ext cx="8243887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/>
            <a:r>
              <a:rPr lang="ru-RU" sz="3200"/>
              <a:t>                 Его жизнь – это подвиг.                                          Подвиг во имя процветания нашего края,              нашей Родины.  </a:t>
            </a:r>
            <a:r>
              <a:rPr lang="ru-RU"/>
              <a:t>   </a:t>
            </a:r>
            <a:r>
              <a:rPr lang="ru-RU" i="1"/>
              <a:t>                                                                </a:t>
            </a:r>
            <a:endParaRPr lang="ru-RU"/>
          </a:p>
        </p:txBody>
      </p:sp>
      <p:pic>
        <p:nvPicPr>
          <p:cNvPr id="59400" name="Picture 8" descr="vg_z08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836613"/>
            <a:ext cx="3971925" cy="4464050"/>
          </a:xfrm>
          <a:prstGeom prst="rect">
            <a:avLst/>
          </a:prstGeom>
          <a:noFill/>
        </p:spPr>
      </p:pic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0" y="28575"/>
            <a:ext cx="9402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sz="4000" b="1">
                <a:latin typeface="Comic Sans MS" pitchFamily="66" charset="0"/>
              </a:rPr>
              <a:t>Засс Григорий Христофорович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Файл:Михаил Петрович Лазарев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836613"/>
            <a:ext cx="4238625" cy="5705475"/>
          </a:xfrm>
          <a:prstGeom prst="rect">
            <a:avLst/>
          </a:prstGeom>
          <a:noFill/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-28575" y="0"/>
            <a:ext cx="9172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sz="4800" b="1"/>
              <a:t>Лазарев Михаил Петрович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250825" y="1341438"/>
            <a:ext cx="34575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hlinkClick r:id="rId4" tooltip="Россия"/>
              </a:rPr>
              <a:t>русский</a:t>
            </a:r>
            <a:r>
              <a:rPr lang="ru-RU" sz="2800"/>
              <a:t> </a:t>
            </a:r>
            <a:r>
              <a:rPr lang="ru-RU" sz="2800">
                <a:hlinkClick r:id="rId5" tooltip="Флотоводец (страница отсутствует)"/>
              </a:rPr>
              <a:t>флотоводец</a:t>
            </a:r>
            <a:r>
              <a:rPr lang="ru-RU" sz="2800"/>
              <a:t> и </a:t>
            </a:r>
            <a:r>
              <a:rPr lang="ru-RU" sz="2800">
                <a:hlinkClick r:id="rId6" tooltip="Мореплаватель"/>
              </a:rPr>
              <a:t>мореплаватель</a:t>
            </a:r>
            <a:r>
              <a:rPr lang="ru-RU" sz="2800"/>
              <a:t>, </a:t>
            </a:r>
            <a:r>
              <a:rPr lang="ru-RU" sz="2800">
                <a:hlinkClick r:id="rId7" tooltip="Адмирал"/>
              </a:rPr>
              <a:t>адмирал</a:t>
            </a:r>
            <a:r>
              <a:rPr lang="ru-RU" sz="2800"/>
              <a:t> (</a:t>
            </a:r>
            <a:r>
              <a:rPr lang="ru-RU" sz="2800">
                <a:hlinkClick r:id="rId8" tooltip="1843"/>
              </a:rPr>
              <a:t>1843</a:t>
            </a:r>
            <a:r>
              <a:rPr lang="ru-RU" sz="2800"/>
              <a:t>), кавалер </a:t>
            </a:r>
            <a:r>
              <a:rPr lang="ru-RU" sz="2800">
                <a:hlinkClick r:id="rId9" tooltip="Орден Святого Георгия"/>
              </a:rPr>
              <a:t>ордена Святого Георгия IV класса</a:t>
            </a:r>
            <a:r>
              <a:rPr lang="ru-RU" sz="2800"/>
              <a:t> за выслугу лет (1817) и первооткрыватель </a:t>
            </a:r>
            <a:r>
              <a:rPr lang="ru-RU" sz="2800">
                <a:hlinkClick r:id="rId10" tooltip="Антарктида"/>
              </a:rPr>
              <a:t>Антарктиды</a:t>
            </a:r>
            <a:r>
              <a:rPr lang="ru-RU" sz="2800"/>
              <a:t>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0" y="4941888"/>
            <a:ext cx="87852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33"/>
                </a:solidFill>
                <a:hlinkClick r:id="rId2" tooltip="Герой Советского Союза"/>
              </a:rPr>
              <a:t>Герой Советского Союза</a:t>
            </a:r>
            <a:r>
              <a:rPr lang="ru-RU" sz="2800" b="1">
                <a:solidFill>
                  <a:srgbClr val="990033"/>
                </a:solidFill>
              </a:rPr>
              <a:t>,</a:t>
            </a:r>
            <a:r>
              <a:rPr lang="ru-RU" sz="2800" b="1"/>
              <a:t> </a:t>
            </a:r>
          </a:p>
          <a:p>
            <a:pPr>
              <a:spcBef>
                <a:spcPct val="50000"/>
              </a:spcBef>
            </a:pPr>
            <a:r>
              <a:rPr lang="ru-RU" sz="2800" b="1"/>
              <a:t>полный Георгиевский кавалер, командир эскадрона, гвардии капитан.</a:t>
            </a:r>
            <a:r>
              <a:rPr lang="ru-RU"/>
              <a:t> 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856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Константи́н Ио́сифович Недору́бов</a:t>
            </a:r>
          </a:p>
        </p:txBody>
      </p:sp>
      <p:pic>
        <p:nvPicPr>
          <p:cNvPr id="61447" name="Picture 7" descr="823144826a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246188"/>
            <a:ext cx="9144000" cy="327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 descr="pokryshk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3" y="908050"/>
            <a:ext cx="3667125" cy="5659438"/>
          </a:xfrm>
          <a:prstGeom prst="rect">
            <a:avLst/>
          </a:prstGeom>
          <a:noFill/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468313" y="188913"/>
            <a:ext cx="8351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Покрышкин Александр Иванович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427538" y="1844675"/>
            <a:ext cx="36734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Маршал авиации. Трижды Герой Советского Союза. Во время войны командовал 16 авиаполком, штаб которого находился в ст. Калининской.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4135</TotalTime>
  <Words>695</Words>
  <Application>Microsoft Office PowerPoint</Application>
  <PresentationFormat>Экран (4:3)</PresentationFormat>
  <Paragraphs>67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Comic Sans MS</vt:lpstr>
      <vt:lpstr>Verdana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Выдающиеся личности в истории Кубани</dc:subject>
  <dc:creator>Ломскова Л.В.</dc:creator>
  <cp:lastModifiedBy>school23bel</cp:lastModifiedBy>
  <cp:revision>214</cp:revision>
  <dcterms:created xsi:type="dcterms:W3CDTF">2008-08-17T13:23:53Z</dcterms:created>
  <dcterms:modified xsi:type="dcterms:W3CDTF">2016-02-18T14:08:49Z</dcterms:modified>
</cp:coreProperties>
</file>